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vier Rivera" initials="JR" lastIdx="1" clrIdx="0">
    <p:extLst/>
  </p:cmAuthor>
  <p:cmAuthor id="2" name="Microsoft Office User" initials="Office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5C7"/>
    <a:srgbClr val="83A2B9"/>
    <a:srgbClr val="6B91AB"/>
    <a:srgbClr val="517E9C"/>
    <a:srgbClr val="386B8F"/>
    <a:srgbClr val="1D5881"/>
    <a:srgbClr val="E1E8ED"/>
    <a:srgbClr val="F69260"/>
    <a:srgbClr val="B4C7D5"/>
    <a:srgbClr val="CED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84091" autoAdjust="0"/>
  </p:normalViewPr>
  <p:slideViewPr>
    <p:cSldViewPr snapToGrid="0" snapToObjects="1">
      <p:cViewPr varScale="1">
        <p:scale>
          <a:sx n="155" d="100"/>
          <a:sy n="155" d="100"/>
        </p:scale>
        <p:origin x="316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8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GDP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56B9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8B-448F-B364-3A1B30BE07EF}"/>
              </c:ext>
            </c:extLst>
          </c:dPt>
          <c:dPt>
            <c:idx val="2"/>
            <c:invertIfNegative val="0"/>
            <c:bubble3D val="0"/>
            <c:spPr>
              <a:solidFill>
                <a:srgbClr val="4979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78B-448F-B364-3A1B30BE07EF}"/>
              </c:ext>
            </c:extLst>
          </c:dPt>
          <c:dPt>
            <c:idx val="3"/>
            <c:invertIfNegative val="0"/>
            <c:bubble3D val="0"/>
            <c:spPr>
              <a:solidFill>
                <a:srgbClr val="5D89A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78B-448F-B364-3A1B30BE07EF}"/>
              </c:ext>
            </c:extLst>
          </c:dPt>
          <c:dPt>
            <c:idx val="4"/>
            <c:invertIfNegative val="0"/>
            <c:bubble3D val="0"/>
            <c:spPr>
              <a:solidFill>
                <a:srgbClr val="7297B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78B-448F-B364-3A1B30BE07EF}"/>
              </c:ext>
            </c:extLst>
          </c:dPt>
          <c:dPt>
            <c:idx val="5"/>
            <c:invertIfNegative val="0"/>
            <c:bubble3D val="0"/>
            <c:spPr>
              <a:solidFill>
                <a:srgbClr val="86A7B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78B-448F-B364-3A1B30BE07EF}"/>
              </c:ext>
            </c:extLst>
          </c:dPt>
          <c:dPt>
            <c:idx val="6"/>
            <c:invertIfNegative val="0"/>
            <c:bubble3D val="0"/>
            <c:spPr>
              <a:solidFill>
                <a:srgbClr val="9AB5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78B-448F-B364-3A1B30BE07EF}"/>
              </c:ext>
            </c:extLst>
          </c:dPt>
          <c:dPt>
            <c:idx val="7"/>
            <c:invertIfNegative val="0"/>
            <c:bubble3D val="0"/>
            <c:spPr>
              <a:solidFill>
                <a:srgbClr val="AEC4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78B-448F-B364-3A1B30BE07EF}"/>
              </c:ext>
            </c:extLst>
          </c:dPt>
          <c:dPt>
            <c:idx val="8"/>
            <c:invertIfNegative val="0"/>
            <c:bubble3D val="0"/>
            <c:spPr>
              <a:solidFill>
                <a:srgbClr val="B6CAD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78B-448F-B364-3A1B30BE07EF}"/>
              </c:ext>
            </c:extLst>
          </c:dPt>
          <c:dPt>
            <c:idx val="9"/>
            <c:invertIfNegative val="0"/>
            <c:bubble3D val="0"/>
            <c:spPr>
              <a:solidFill>
                <a:srgbClr val="C3D2D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78B-448F-B364-3A1B30BE07EF}"/>
              </c:ext>
            </c:extLst>
          </c:dPt>
          <c:dPt>
            <c:idx val="10"/>
            <c:invertIfNegative val="0"/>
            <c:bubble3D val="0"/>
            <c:spPr>
              <a:solidFill>
                <a:srgbClr val="CDDAE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78B-448F-B364-3A1B30BE07EF}"/>
              </c:ext>
            </c:extLst>
          </c:dPt>
          <c:dPt>
            <c:idx val="11"/>
            <c:invertIfNegative val="0"/>
            <c:bubble3D val="0"/>
            <c:spPr>
              <a:solidFill>
                <a:srgbClr val="CDDAE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678B-448F-B364-3A1B30BE07EF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678B-448F-B364-3A1B30BE07EF}"/>
              </c:ext>
            </c:extLst>
          </c:dPt>
          <c:dLbls>
            <c:dLbl>
              <c:idx val="12"/>
              <c:numFmt formatCode="&quot;$&quot;#,##0.0\ \T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7-678B-448F-B364-3A1B30BE07EF}"/>
                </c:ext>
              </c:extLst>
            </c:dLbl>
            <c:numFmt formatCode="&quot;$&quot;#,##0.0\ \T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United States</c:v>
                </c:pt>
                <c:pt idx="1">
                  <c:v>China</c:v>
                </c:pt>
                <c:pt idx="2">
                  <c:v>Japan</c:v>
                </c:pt>
                <c:pt idx="3">
                  <c:v>Germany</c:v>
                </c:pt>
                <c:pt idx="4">
                  <c:v>United Kingdom</c:v>
                </c:pt>
                <c:pt idx="5">
                  <c:v>India</c:v>
                </c:pt>
                <c:pt idx="6">
                  <c:v>France</c:v>
                </c:pt>
                <c:pt idx="7">
                  <c:v>Brazil</c:v>
                </c:pt>
                <c:pt idx="8">
                  <c:v>Italy</c:v>
                </c:pt>
                <c:pt idx="9">
                  <c:v>Canada</c:v>
                </c:pt>
                <c:pt idx="10">
                  <c:v>Korea</c:v>
                </c:pt>
                <c:pt idx="11">
                  <c:v>Russia</c:v>
                </c:pt>
                <c:pt idx="12">
                  <c:v>Cybercrime economy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19.3</c:v>
                </c:pt>
                <c:pt idx="1">
                  <c:v>12</c:v>
                </c:pt>
                <c:pt idx="2">
                  <c:v>4.8</c:v>
                </c:pt>
                <c:pt idx="3">
                  <c:v>3.6</c:v>
                </c:pt>
                <c:pt idx="4">
                  <c:v>2.6</c:v>
                </c:pt>
                <c:pt idx="5">
                  <c:v>2.6</c:v>
                </c:pt>
                <c:pt idx="6">
                  <c:v>2.5</c:v>
                </c:pt>
                <c:pt idx="7">
                  <c:v>2</c:v>
                </c:pt>
                <c:pt idx="8">
                  <c:v>1.9</c:v>
                </c:pt>
                <c:pt idx="9">
                  <c:v>1.6</c:v>
                </c:pt>
                <c:pt idx="10">
                  <c:v>1.5</c:v>
                </c:pt>
                <c:pt idx="11">
                  <c:v>1.5</c:v>
                </c:pt>
                <c:pt idx="1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678B-448F-B364-3A1B30BE07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-1058550464"/>
        <c:axId val="-1058559280"/>
      </c:barChart>
      <c:catAx>
        <c:axId val="-10585504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58559280"/>
        <c:crosses val="autoZero"/>
        <c:auto val="1"/>
        <c:lblAlgn val="ctr"/>
        <c:lblOffset val="100"/>
        <c:noMultiLvlLbl val="0"/>
      </c:catAx>
      <c:valAx>
        <c:axId val="-105855928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-105855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BCEB8-ABE1-F348-A969-CCC27CDAF5E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DDD0A-24B7-A944-A784-BB38ADD4A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9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7E68C-2086-A24D-A7C3-16AEC3CD22A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A0265-5006-EA41-9A6B-E02FE0590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61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/>
              <a:t>Budgeting, Sizing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/>
              <a:t>Speakers Notes</a:t>
            </a:r>
            <a:r>
              <a:rPr lang="en-US" sz="2200" b="0" baseline="0" dirty="0">
                <a:effectLst/>
                <a:latin typeface="+mn-lt"/>
                <a:ea typeface="+mn-ea"/>
                <a:cs typeface="+mn-cs"/>
                <a:sym typeface="Helvetica Neue"/>
              </a:rPr>
              <a:t>: </a:t>
            </a:r>
            <a:r>
              <a:rPr lang="en-US" sz="2200" dirty="0">
                <a:effectLst/>
                <a:latin typeface="+mn-lt"/>
                <a:ea typeface="+mn-ea"/>
                <a:cs typeface="+mn-cs"/>
                <a:sym typeface="Helvetica Neue"/>
              </a:rPr>
              <a:t>Attackers generate $1.5 trillion in annual profit, which is about equal to the gross</a:t>
            </a:r>
            <a:r>
              <a:rPr lang="en-US" sz="2200" baseline="0" dirty="0">
                <a:effectLst/>
                <a:latin typeface="+mn-lt"/>
                <a:ea typeface="+mn-ea"/>
                <a:cs typeface="+mn-cs"/>
                <a:sym typeface="Helvetica Neue"/>
              </a:rPr>
              <a:t> domestic product</a:t>
            </a:r>
            <a:r>
              <a:rPr lang="en-US" sz="2200" dirty="0">
                <a:effectLst/>
                <a:latin typeface="+mn-lt"/>
                <a:ea typeface="+mn-ea"/>
                <a:cs typeface="+mn-cs"/>
                <a:sym typeface="Helvetica Neue"/>
              </a:rPr>
              <a:t> of Russia</a:t>
            </a:r>
            <a:r>
              <a:rPr lang="en-US" sz="2200" baseline="0" dirty="0">
                <a:effectLst/>
                <a:latin typeface="+mn-lt"/>
                <a:ea typeface="+mn-ea"/>
                <a:cs typeface="+mn-cs"/>
                <a:sym typeface="Helvetica Neue"/>
              </a:rPr>
              <a:t> and Korea, which would make cybercrime the world’s 13</a:t>
            </a:r>
            <a:r>
              <a:rPr lang="en-US" sz="2200" baseline="30000" dirty="0">
                <a:effectLst/>
                <a:latin typeface="+mn-lt"/>
                <a:ea typeface="+mn-ea"/>
                <a:cs typeface="+mn-cs"/>
                <a:sym typeface="Helvetica Neue"/>
              </a:rPr>
              <a:t>th</a:t>
            </a:r>
            <a:r>
              <a:rPr lang="en-US" sz="2200" baseline="0" dirty="0">
                <a:effectLst/>
                <a:latin typeface="+mn-lt"/>
                <a:ea typeface="+mn-ea"/>
                <a:cs typeface="+mn-cs"/>
                <a:sym typeface="Helvetica Neue"/>
              </a:rPr>
              <a:t> largest GDP.</a:t>
            </a:r>
            <a:endParaRPr lang="en-US" sz="2200" b="0" baseline="0" dirty="0">
              <a:effectLst/>
              <a:latin typeface="+mn-lt"/>
              <a:ea typeface="+mn-ea"/>
              <a:cs typeface="+mn-cs"/>
              <a:sym typeface="Helvetica Neue"/>
            </a:endParaRP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/>
              <a:t>Source: </a:t>
            </a:r>
            <a:r>
              <a:rPr lang="en-US" sz="2400" dirty="0" err="1"/>
              <a:t>Bromium</a:t>
            </a:r>
            <a:r>
              <a:rPr lang="en-US" sz="2400" dirty="0"/>
              <a:t>, “Into the Web of Profit” Report, April 2018, and Dark Reading.</a:t>
            </a:r>
            <a:endParaRPr lang="en-US" sz="2400" baseline="30000" dirty="0">
              <a:solidFill>
                <a:schemeClr val="bg1">
                  <a:lumMod val="50000"/>
                </a:schemeClr>
              </a:solidFill>
            </a:endParaRP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baseline="0" dirty="0"/>
              <a:t>Measurement: </a:t>
            </a:r>
            <a:r>
              <a:rPr lang="en-US" sz="2400" b="0" baseline="0" dirty="0"/>
              <a:t>Bar chart comparing GDP by country to the $1.5 trillion cybercrime economy.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baseline="0" dirty="0"/>
              <a:t>Methodology: </a:t>
            </a:r>
            <a:r>
              <a:rPr lang="en-US" sz="2400" b="0" baseline="0" dirty="0"/>
              <a:t>Senior Lecturer in Criminology at the University of Surrey in England Dr. Michael McGuire </a:t>
            </a:r>
            <a:r>
              <a:rPr lang="en-US" dirty="0"/>
              <a:t>interviewed and observed data from a sample 100 convicted or currently active cybercriminals. </a:t>
            </a:r>
          </a:p>
        </p:txBody>
      </p:sp>
    </p:spTree>
    <p:extLst>
      <p:ext uri="{BB962C8B-B14F-4D97-AF65-F5344CB8AC3E}">
        <p14:creationId xmlns:p14="http://schemas.microsoft.com/office/powerpoint/2010/main" val="226495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879" y="-406401"/>
            <a:ext cx="6372370" cy="5892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42950"/>
            <a:ext cx="7315200" cy="1828800"/>
          </a:xfrm>
        </p:spPr>
        <p:txBody>
          <a:bodyPr lIns="228600" tIns="0" rIns="0" bIns="0" anchor="b">
            <a:no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71750"/>
            <a:ext cx="7315200" cy="1371600"/>
          </a:xfrm>
          <a:prstGeom prst="rect">
            <a:avLst/>
          </a:prstGeom>
        </p:spPr>
        <p:txBody>
          <a:bodyPr lIns="228600" tIns="228600" rIns="0" bIns="0">
            <a:noAutofit/>
          </a:bodyPr>
          <a:lstStyle>
            <a:lvl1pPr marL="0" indent="0" algn="l">
              <a:buNone/>
              <a:defRPr sz="20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2114550"/>
            <a:ext cx="914400" cy="914400"/>
          </a:xfrm>
          <a:prstGeom prst="rect">
            <a:avLst/>
          </a:prstGeom>
          <a:solidFill>
            <a:srgbClr val="F8A87C"/>
          </a:solidFill>
          <a:ln w="127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chemeClr val="bg2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Calibri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576" y="4804409"/>
            <a:ext cx="1003610" cy="230322"/>
          </a:xfrm>
          <a:prstGeom prst="rect">
            <a:avLst/>
          </a:prstGeom>
        </p:spPr>
      </p:pic>
    </p:spTree>
    <p:extLst/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731519" y="4709160"/>
            <a:ext cx="6962621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1">
                <a:solidFill>
                  <a:schemeClr val="tx1">
                    <a:tint val="7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/>
              <a:t>Source Goes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en-US" dirty="0"/>
              <a:t>Click To Add Slide Title Heading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762289"/>
            <a:ext cx="8229600" cy="329623"/>
          </a:xfrm>
        </p:spPr>
        <p:txBody>
          <a:bodyPr anchor="ctr">
            <a:normAutofit/>
          </a:bodyPr>
          <a:lstStyle>
            <a:lvl1pPr algn="ctr">
              <a:defRPr sz="1400" b="1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slide subtitle.</a:t>
            </a:r>
          </a:p>
        </p:txBody>
      </p:sp>
    </p:spTree>
    <p:extLst/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731519" y="4709160"/>
            <a:ext cx="6962621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1">
                <a:solidFill>
                  <a:schemeClr val="tx1">
                    <a:tint val="7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/>
              <a:t>Source Goes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en-US" dirty="0"/>
              <a:t>Click To Add Slide Title Heading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457200" y="1167618"/>
            <a:ext cx="8229600" cy="327738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762289"/>
            <a:ext cx="8229600" cy="329623"/>
          </a:xfrm>
        </p:spPr>
        <p:txBody>
          <a:bodyPr anchor="ctr">
            <a:normAutofit/>
          </a:bodyPr>
          <a:lstStyle>
            <a:lvl1pPr algn="ctr">
              <a:defRPr sz="1400" b="1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slide subtitle.</a:t>
            </a:r>
          </a:p>
        </p:txBody>
      </p:sp>
    </p:spTree>
    <p:extLst/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457200" y="822960"/>
            <a:ext cx="8229600" cy="3657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731519" y="4709160"/>
            <a:ext cx="6962621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1">
                <a:solidFill>
                  <a:schemeClr val="tx1">
                    <a:tint val="7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Source Goes Here</a:t>
            </a:r>
          </a:p>
        </p:txBody>
      </p:sp>
    </p:spTree>
    <p:extLst>
      <p:ext uri="{BB962C8B-B14F-4D97-AF65-F5344CB8AC3E}">
        <p14:creationId xmlns:p14="http://schemas.microsoft.com/office/powerpoint/2010/main" val="134468430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Heading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2114550"/>
            <a:ext cx="228600" cy="914400"/>
          </a:xfrm>
          <a:prstGeom prst="rect">
            <a:avLst/>
          </a:prstGeom>
          <a:solidFill>
            <a:srgbClr val="F8A87C"/>
          </a:solidFill>
          <a:ln w="127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chemeClr val="bg2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Calibri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731519" y="4709160"/>
            <a:ext cx="6962621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1">
                <a:solidFill>
                  <a:schemeClr val="tx1">
                    <a:tint val="7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Source Goes Here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576" y="4804409"/>
            <a:ext cx="1003610" cy="2303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" y="4556350"/>
            <a:ext cx="530352" cy="49043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533378"/>
            <a:ext cx="3861582" cy="2594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2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transition spd="med"/>
  <p:hf sldNum="0" hdr="0" dt="0"/>
  <p:txStyles>
    <p:titleStyle>
      <a:lvl1pPr algn="ctr" defTabSz="457200" eaLnBrk="1" hangingPunct="1">
        <a:lnSpc>
          <a:spcPct val="100000"/>
        </a:lnSpc>
        <a:defRPr sz="2800" b="0" i="0" baseline="0">
          <a:solidFill>
            <a:schemeClr val="accent1"/>
          </a:solidFill>
          <a:latin typeface="Calibri Light" charset="0"/>
          <a:ea typeface="Calibri Light" charset="0"/>
          <a:cs typeface="Calibri Light" charset="0"/>
          <a:sym typeface="Arial"/>
        </a:defRPr>
      </a:lvl1pPr>
      <a:lvl2pPr defTabSz="457200" eaLnBrk="1" hangingPunct="1">
        <a:lnSpc>
          <a:spcPts val="3000"/>
        </a:lnSpc>
        <a:defRPr sz="2800" b="1">
          <a:solidFill>
            <a:srgbClr val="042C54"/>
          </a:solidFill>
          <a:latin typeface="Arial"/>
          <a:ea typeface="Arial"/>
          <a:cs typeface="Arial"/>
          <a:sym typeface="Arial"/>
        </a:defRPr>
      </a:lvl2pPr>
      <a:lvl3pPr defTabSz="457200" eaLnBrk="1" hangingPunct="1">
        <a:lnSpc>
          <a:spcPts val="3000"/>
        </a:lnSpc>
        <a:defRPr sz="2800" b="1">
          <a:solidFill>
            <a:srgbClr val="042C54"/>
          </a:solidFill>
          <a:latin typeface="Arial"/>
          <a:ea typeface="Arial"/>
          <a:cs typeface="Arial"/>
          <a:sym typeface="Arial"/>
        </a:defRPr>
      </a:lvl3pPr>
      <a:lvl4pPr defTabSz="457200" eaLnBrk="1" hangingPunct="1">
        <a:lnSpc>
          <a:spcPts val="3000"/>
        </a:lnSpc>
        <a:defRPr sz="2800" b="1">
          <a:solidFill>
            <a:srgbClr val="042C54"/>
          </a:solidFill>
          <a:latin typeface="Arial"/>
          <a:ea typeface="Arial"/>
          <a:cs typeface="Arial"/>
          <a:sym typeface="Arial"/>
        </a:defRPr>
      </a:lvl4pPr>
      <a:lvl5pPr defTabSz="457200" eaLnBrk="1" hangingPunct="1">
        <a:lnSpc>
          <a:spcPts val="3000"/>
        </a:lnSpc>
        <a:defRPr sz="2800" b="1">
          <a:solidFill>
            <a:srgbClr val="042C54"/>
          </a:solidFill>
          <a:latin typeface="Arial"/>
          <a:ea typeface="Arial"/>
          <a:cs typeface="Arial"/>
          <a:sym typeface="Arial"/>
        </a:defRPr>
      </a:lvl5pPr>
      <a:lvl6pPr defTabSz="457200" eaLnBrk="1" hangingPunct="1">
        <a:lnSpc>
          <a:spcPts val="3000"/>
        </a:lnSpc>
        <a:defRPr sz="2800" b="1">
          <a:solidFill>
            <a:srgbClr val="042C54"/>
          </a:solidFill>
          <a:latin typeface="Arial"/>
          <a:ea typeface="Arial"/>
          <a:cs typeface="Arial"/>
          <a:sym typeface="Arial"/>
        </a:defRPr>
      </a:lvl6pPr>
      <a:lvl7pPr defTabSz="457200" eaLnBrk="1" hangingPunct="1">
        <a:lnSpc>
          <a:spcPts val="3000"/>
        </a:lnSpc>
        <a:defRPr sz="2800" b="1">
          <a:solidFill>
            <a:srgbClr val="042C54"/>
          </a:solidFill>
          <a:latin typeface="Arial"/>
          <a:ea typeface="Arial"/>
          <a:cs typeface="Arial"/>
          <a:sym typeface="Arial"/>
        </a:defRPr>
      </a:lvl7pPr>
      <a:lvl8pPr defTabSz="457200" eaLnBrk="1" hangingPunct="1">
        <a:lnSpc>
          <a:spcPts val="3000"/>
        </a:lnSpc>
        <a:defRPr sz="2800" b="1">
          <a:solidFill>
            <a:srgbClr val="042C54"/>
          </a:solidFill>
          <a:latin typeface="Arial"/>
          <a:ea typeface="Arial"/>
          <a:cs typeface="Arial"/>
          <a:sym typeface="Arial"/>
        </a:defRPr>
      </a:lvl8pPr>
      <a:lvl9pPr defTabSz="457200" eaLnBrk="1" hangingPunct="1">
        <a:lnSpc>
          <a:spcPts val="3000"/>
        </a:lnSpc>
        <a:defRPr sz="2800" b="1">
          <a:solidFill>
            <a:srgbClr val="042C54"/>
          </a:solidFill>
          <a:latin typeface="Arial"/>
          <a:ea typeface="Arial"/>
          <a:cs typeface="Arial"/>
          <a:sym typeface="Arial"/>
        </a:defRPr>
      </a:lvl9pPr>
    </p:titleStyle>
    <p:bodyStyle>
      <a:lvl1pPr marL="0" indent="0" algn="l" defTabSz="457200" eaLnBrk="1" hangingPunct="1">
        <a:spcBef>
          <a:spcPts val="800"/>
        </a:spcBef>
        <a:buClr>
          <a:schemeClr val="accent2"/>
        </a:buClr>
        <a:buSzPct val="120000"/>
        <a:buFont typeface="Arial"/>
        <a:buNone/>
        <a:defRPr sz="1000" b="0" i="0">
          <a:solidFill>
            <a:schemeClr val="tx1"/>
          </a:solidFill>
          <a:latin typeface="Calibri Light" charset="0"/>
          <a:ea typeface="Calibri Light" charset="0"/>
          <a:cs typeface="Calibri Light" charset="0"/>
          <a:sym typeface="Arial"/>
        </a:defRPr>
      </a:lvl1pPr>
      <a:lvl2pPr marL="320040" indent="0" algn="l" defTabSz="457200" eaLnBrk="1" hangingPunct="1">
        <a:spcBef>
          <a:spcPts val="800"/>
        </a:spcBef>
        <a:buClr>
          <a:schemeClr val="accent2"/>
        </a:buClr>
        <a:buSzPct val="120000"/>
        <a:buFont typeface="Arial"/>
        <a:buNone/>
        <a:defRPr sz="1000" b="0" i="0">
          <a:solidFill>
            <a:schemeClr val="tx1"/>
          </a:solidFill>
          <a:latin typeface="Calibri Light" charset="0"/>
          <a:ea typeface="Calibri Light" charset="0"/>
          <a:cs typeface="Calibri Light" charset="0"/>
          <a:sym typeface="Arial"/>
        </a:defRPr>
      </a:lvl2pPr>
      <a:lvl3pPr marL="612647" indent="0" algn="l" defTabSz="457200" eaLnBrk="1" hangingPunct="1">
        <a:spcBef>
          <a:spcPts val="800"/>
        </a:spcBef>
        <a:buClr>
          <a:schemeClr val="accent2"/>
        </a:buClr>
        <a:buSzPct val="120000"/>
        <a:buFont typeface="Arial"/>
        <a:buNone/>
        <a:defRPr sz="1000" b="0" i="0">
          <a:solidFill>
            <a:schemeClr val="tx1"/>
          </a:solidFill>
          <a:latin typeface="Calibri Light" charset="0"/>
          <a:ea typeface="Calibri Light" charset="0"/>
          <a:cs typeface="Calibri Light" charset="0"/>
          <a:sym typeface="Arial"/>
        </a:defRPr>
      </a:lvl3pPr>
      <a:lvl4pPr marL="868680" indent="0" algn="l" defTabSz="457200" eaLnBrk="1" hangingPunct="1">
        <a:spcBef>
          <a:spcPts val="800"/>
        </a:spcBef>
        <a:buClr>
          <a:schemeClr val="accent2"/>
        </a:buClr>
        <a:buSzPct val="120000"/>
        <a:buFont typeface="Arial"/>
        <a:buNone/>
        <a:defRPr sz="1000" b="0" i="0">
          <a:solidFill>
            <a:schemeClr val="tx1"/>
          </a:solidFill>
          <a:latin typeface="Calibri Light" charset="0"/>
          <a:ea typeface="Calibri Light" charset="0"/>
          <a:cs typeface="Calibri Light" charset="0"/>
          <a:sym typeface="Arial"/>
        </a:defRPr>
      </a:lvl4pPr>
      <a:lvl5pPr marL="1097280" indent="0" algn="l" defTabSz="457200" eaLnBrk="1" hangingPunct="1">
        <a:spcBef>
          <a:spcPts val="800"/>
        </a:spcBef>
        <a:buClr>
          <a:schemeClr val="accent2"/>
        </a:buClr>
        <a:buSzPct val="120000"/>
        <a:buFont typeface="Arial"/>
        <a:buNone/>
        <a:defRPr sz="1000" b="0" i="0">
          <a:solidFill>
            <a:schemeClr val="tx1"/>
          </a:solidFill>
          <a:latin typeface="Calibri Light" charset="0"/>
          <a:ea typeface="Calibri Light" charset="0"/>
          <a:cs typeface="Calibri Light" charset="0"/>
          <a:sym typeface="Arial"/>
        </a:defRPr>
      </a:lvl5pPr>
      <a:lvl6pPr marL="2526029" indent="-240029" defTabSz="457200" eaLnBrk="1" hangingPunct="1">
        <a:spcBef>
          <a:spcPts val="800"/>
        </a:spcBef>
        <a:buClr>
          <a:srgbClr val="042C54"/>
        </a:buClr>
        <a:buSzPct val="100000"/>
        <a:buFont typeface="Wingdings"/>
        <a:buChar char="•"/>
        <a:defRPr sz="2100">
          <a:solidFill>
            <a:srgbClr val="042C54"/>
          </a:solidFill>
          <a:latin typeface="Arial"/>
          <a:ea typeface="Arial"/>
          <a:cs typeface="Arial"/>
          <a:sym typeface="Arial"/>
        </a:defRPr>
      </a:lvl6pPr>
      <a:lvl7pPr marL="2983229" indent="-240029" defTabSz="457200" eaLnBrk="1" hangingPunct="1">
        <a:spcBef>
          <a:spcPts val="800"/>
        </a:spcBef>
        <a:buClr>
          <a:srgbClr val="042C54"/>
        </a:buClr>
        <a:buSzPct val="100000"/>
        <a:buFont typeface="Wingdings"/>
        <a:buChar char="•"/>
        <a:defRPr sz="2100">
          <a:solidFill>
            <a:srgbClr val="042C54"/>
          </a:solidFill>
          <a:latin typeface="Arial"/>
          <a:ea typeface="Arial"/>
          <a:cs typeface="Arial"/>
          <a:sym typeface="Arial"/>
        </a:defRPr>
      </a:lvl7pPr>
      <a:lvl8pPr marL="3440429" indent="-240029" defTabSz="457200" eaLnBrk="1" hangingPunct="1">
        <a:spcBef>
          <a:spcPts val="800"/>
        </a:spcBef>
        <a:buClr>
          <a:srgbClr val="042C54"/>
        </a:buClr>
        <a:buSzPct val="100000"/>
        <a:buFont typeface="Wingdings"/>
        <a:buChar char="•"/>
        <a:defRPr sz="2100">
          <a:solidFill>
            <a:srgbClr val="042C54"/>
          </a:solidFill>
          <a:latin typeface="Arial"/>
          <a:ea typeface="Arial"/>
          <a:cs typeface="Arial"/>
          <a:sym typeface="Arial"/>
        </a:defRPr>
      </a:lvl8pPr>
      <a:lvl9pPr marL="3897629" indent="-240029" defTabSz="457200" eaLnBrk="1" hangingPunct="1">
        <a:spcBef>
          <a:spcPts val="800"/>
        </a:spcBef>
        <a:buClr>
          <a:srgbClr val="042C54"/>
        </a:buClr>
        <a:buSzPct val="100000"/>
        <a:buFont typeface="Wingdings"/>
        <a:buChar char="•"/>
        <a:defRPr sz="2100">
          <a:solidFill>
            <a:srgbClr val="042C54"/>
          </a:solidFill>
          <a:latin typeface="Arial"/>
          <a:ea typeface="Arial"/>
          <a:cs typeface="Arial"/>
          <a:sym typeface="Arial"/>
        </a:defRPr>
      </a:lvl9pPr>
    </p:bodyStyle>
    <p:otherStyle>
      <a:lvl1pPr algn="ctr" defTabSz="457200" eaLnBrk="1" hangingPunct="1">
        <a:defRPr sz="1100" b="1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ctr" defTabSz="457200" eaLnBrk="1" hangingPunct="1">
        <a:defRPr sz="1100" b="1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ctr" defTabSz="457200" eaLnBrk="1" hangingPunct="1">
        <a:defRPr sz="1100" b="1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ctr" defTabSz="457200" eaLnBrk="1" hangingPunct="1">
        <a:defRPr sz="1100" b="1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ctr" defTabSz="457200" eaLnBrk="1" hangingPunct="1">
        <a:defRPr sz="1100" b="1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ctr" defTabSz="457200" eaLnBrk="1" hangingPunct="1">
        <a:defRPr sz="1100" b="1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ctr" defTabSz="457200" eaLnBrk="1" hangingPunct="1">
        <a:defRPr sz="1100" b="1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ctr" defTabSz="457200" eaLnBrk="1" hangingPunct="1">
        <a:defRPr sz="1100" b="1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ctr" defTabSz="457200" eaLnBrk="1" hangingPunct="1">
        <a:defRPr sz="1100" b="1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0800" y="964223"/>
            <a:ext cx="6502400" cy="3215054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6645" y="128057"/>
            <a:ext cx="8691715" cy="457200"/>
          </a:xfrm>
        </p:spPr>
        <p:txBody>
          <a:bodyPr/>
          <a:lstStyle/>
          <a:p>
            <a:pPr algn="ctr"/>
            <a:r>
              <a:rPr lang="en-US" sz="2600" dirty="0"/>
              <a:t>Cybercrime Economy Would be World’s 13</a:t>
            </a:r>
            <a:r>
              <a:rPr lang="en-US" sz="2600" baseline="30000" dirty="0"/>
              <a:t>th</a:t>
            </a:r>
            <a:r>
              <a:rPr lang="en-US" sz="2600" dirty="0"/>
              <a:t> Largest GDP</a:t>
            </a:r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619534" y="4806122"/>
            <a:ext cx="7610017" cy="246221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Bromium</a:t>
            </a:r>
            <a:r>
              <a:rPr lang="en-US" dirty="0"/>
              <a:t>, “Into the Web of Profit” Report, April 2018, and Dark Reading</a:t>
            </a:r>
            <a:endParaRPr lang="en-US" baseline="30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5316" y="5200715"/>
            <a:ext cx="92396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R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tabLst/>
            </a:pPr>
            <a:endParaRPr kumimoji="0" lang="en-US" sz="1600" b="0" i="0" u="none" strike="noStrike" cap="none" spc="0" normalizeH="0" baseline="0" dirty="0" err="1">
              <a:ln>
                <a:noFill/>
              </a:ln>
              <a:solidFill>
                <a:schemeClr val="bg2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057" y="620969"/>
            <a:ext cx="8622890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hangingPunct="0">
              <a:buClr>
                <a:schemeClr val="accent2"/>
              </a:buClr>
            </a:pPr>
            <a:r>
              <a:rPr lang="en-US" sz="1400" b="1" dirty="0">
                <a:solidFill>
                  <a:schemeClr val="tx1"/>
                </a:solidFill>
              </a:rPr>
              <a:t>Gross domestic product (GDP) by countr</a:t>
            </a:r>
            <a:r>
              <a:rPr lang="en-US" sz="1400" b="1" dirty="0"/>
              <a:t>y (in USD trillions).</a:t>
            </a:r>
            <a:endParaRPr kumimoji="0" lang="en-US" sz="14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Calibri"/>
            </a:endParaRPr>
          </a:p>
        </p:txBody>
      </p:sp>
      <p:graphicFrame>
        <p:nvGraphicFramePr>
          <p:cNvPr id="2" name="Chart 1"/>
          <p:cNvGraphicFramePr/>
          <p:nvPr>
            <p:extLst/>
          </p:nvPr>
        </p:nvGraphicFramePr>
        <p:xfrm>
          <a:off x="1058679" y="928744"/>
          <a:ext cx="7795268" cy="3675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500"/>
                    </a14:imgEffect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858" y="3383280"/>
            <a:ext cx="1022596" cy="102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84576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IANS-2016-Powerpoint-Template">
  <a:themeElements>
    <a:clrScheme name="IANS 1">
      <a:dk1>
        <a:srgbClr val="525352"/>
      </a:dk1>
      <a:lt1>
        <a:srgbClr val="FFFFFF"/>
      </a:lt1>
      <a:dk2>
        <a:srgbClr val="515351"/>
      </a:dk2>
      <a:lt2>
        <a:srgbClr val="FEFFFE"/>
      </a:lt2>
      <a:accent1>
        <a:srgbClr val="034673"/>
      </a:accent1>
      <a:accent2>
        <a:srgbClr val="F36D24"/>
      </a:accent2>
      <a:accent3>
        <a:srgbClr val="0470B8"/>
      </a:accent3>
      <a:accent4>
        <a:srgbClr val="0390EF"/>
      </a:accent4>
      <a:accent5>
        <a:srgbClr val="C1551B"/>
      </a:accent5>
      <a:accent6>
        <a:srgbClr val="69401D"/>
      </a:accent6>
      <a:hlink>
        <a:srgbClr val="F7832F"/>
      </a:hlink>
      <a:folHlink>
        <a:srgbClr val="FAB78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 cap="flat">
          <a:solidFill>
            <a:schemeClr val="accent1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 dirty="0" smtClean="0">
            <a:ln>
              <a:noFill/>
            </a:ln>
            <a:solidFill>
              <a:schemeClr val="bg2"/>
            </a:solidFill>
            <a:effectLst/>
            <a:uFillTx/>
            <a:latin typeface="Calibri" charset="0"/>
            <a:ea typeface="Calibri" charset="0"/>
            <a:cs typeface="Calibri" charset="0"/>
            <a:sym typeface="Calibri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R="0" algn="l" defTabSz="457200" rtl="0" fontAlgn="auto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chemeClr val="accent2"/>
          </a:buClr>
          <a:buSzTx/>
          <a:tabLst/>
          <a:defRPr kumimoji="0" sz="1600" b="0" i="0" u="none" strike="noStrike" cap="none" spc="0" normalizeH="0" baseline="0" dirty="0" err="1" smtClean="0">
            <a:ln>
              <a:noFill/>
            </a:ln>
            <a:solidFill>
              <a:schemeClr val="bg2"/>
            </a:solidFill>
            <a:effectLst/>
            <a:uFillTx/>
            <a:latin typeface="Calibri" charset="0"/>
            <a:ea typeface="Calibri" charset="0"/>
            <a:cs typeface="Calibri" charset="0"/>
            <a:sym typeface="Calibri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content_agg_temp_00.pptx [Read-Only]" id="{A66BDF39-DA63-4F63-8AAB-C7921034C732}" vid="{46CA1824-3DD8-45BB-B619-71173CCF79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Template</Template>
  <TotalTime>0</TotalTime>
  <Words>147</Words>
  <Application>Microsoft Office PowerPoint</Application>
  <PresentationFormat>On-screen Show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Wingdings</vt:lpstr>
      <vt:lpstr>2_IANS-2016-Powerpoint-Template</vt:lpstr>
      <vt:lpstr>Cybercrime Economy Would be World’s 13th Largest GDP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Cybercrime Economy Would be World’s 13th Largest GDP</dc:title>
  <dc:creator>Daniel Maloof</dc:creator>
  <cp:lastModifiedBy>Daniel Maloof</cp:lastModifiedBy>
  <cp:revision>1</cp:revision>
  <dcterms:created xsi:type="dcterms:W3CDTF">2018-10-03T18:11:37Z</dcterms:created>
  <dcterms:modified xsi:type="dcterms:W3CDTF">2018-10-03T18:11:53Z</dcterms:modified>
</cp:coreProperties>
</file>